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FCF9816F-5961-4A9A-8034-8CFC9CEC504A}" type="datetimeFigureOut">
              <a:rPr lang="ru-KZ" smtClean="0"/>
              <a:t>05.10.2025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323BC9B-DA80-4989-9AF2-9ED1952BEDEA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8121078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9816F-5961-4A9A-8034-8CFC9CEC504A}" type="datetimeFigureOut">
              <a:rPr lang="ru-KZ" smtClean="0"/>
              <a:t>05.10.2025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3BC9B-DA80-4989-9AF2-9ED1952BEDEA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9489044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FCF9816F-5961-4A9A-8034-8CFC9CEC504A}" type="datetimeFigureOut">
              <a:rPr lang="ru-KZ" smtClean="0"/>
              <a:t>05.10.2025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323BC9B-DA80-4989-9AF2-9ED1952BEDEA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155704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9816F-5961-4A9A-8034-8CFC9CEC504A}" type="datetimeFigureOut">
              <a:rPr lang="ru-KZ" smtClean="0"/>
              <a:t>05.10.2025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C323BC9B-DA80-4989-9AF2-9ED1952BEDEA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6128183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FCF9816F-5961-4A9A-8034-8CFC9CEC504A}" type="datetimeFigureOut">
              <a:rPr lang="ru-KZ" smtClean="0"/>
              <a:t>05.10.2025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323BC9B-DA80-4989-9AF2-9ED1952BEDEA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7919842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9816F-5961-4A9A-8034-8CFC9CEC504A}" type="datetimeFigureOut">
              <a:rPr lang="ru-KZ" smtClean="0"/>
              <a:t>05.10.2025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3BC9B-DA80-4989-9AF2-9ED1952BEDEA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575246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9816F-5961-4A9A-8034-8CFC9CEC504A}" type="datetimeFigureOut">
              <a:rPr lang="ru-KZ" smtClean="0"/>
              <a:t>05.10.2025</a:t>
            </a:fld>
            <a:endParaRPr lang="ru-K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3BC9B-DA80-4989-9AF2-9ED1952BEDEA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1999843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9816F-5961-4A9A-8034-8CFC9CEC504A}" type="datetimeFigureOut">
              <a:rPr lang="ru-KZ" smtClean="0"/>
              <a:t>05.10.2025</a:t>
            </a:fld>
            <a:endParaRPr lang="ru-K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3BC9B-DA80-4989-9AF2-9ED1952BEDEA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912238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9816F-5961-4A9A-8034-8CFC9CEC504A}" type="datetimeFigureOut">
              <a:rPr lang="ru-KZ" smtClean="0"/>
              <a:t>05.10.2025</a:t>
            </a:fld>
            <a:endParaRPr lang="ru-K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3BC9B-DA80-4989-9AF2-9ED1952BEDEA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858149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FCF9816F-5961-4A9A-8034-8CFC9CEC504A}" type="datetimeFigureOut">
              <a:rPr lang="ru-KZ" smtClean="0"/>
              <a:t>05.10.2025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323BC9B-DA80-4989-9AF2-9ED1952BEDEA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9305339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9816F-5961-4A9A-8034-8CFC9CEC504A}" type="datetimeFigureOut">
              <a:rPr lang="ru-KZ" smtClean="0"/>
              <a:t>05.10.2025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3BC9B-DA80-4989-9AF2-9ED1952BEDEA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0994319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FCF9816F-5961-4A9A-8034-8CFC9CEC504A}" type="datetimeFigureOut">
              <a:rPr lang="ru-KZ" smtClean="0"/>
              <a:t>05.10.2025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C323BC9B-DA80-4989-9AF2-9ED1952BEDEA}" type="slidenum">
              <a:rPr lang="ru-KZ" smtClean="0"/>
              <a:t>‹#›</a:t>
            </a:fld>
            <a:endParaRPr lang="ru-KZ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43536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395402-1E79-4E69-8F56-6777F9F389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971457"/>
          </a:xfrm>
        </p:spPr>
        <p:txBody>
          <a:bodyPr/>
          <a:lstStyle/>
          <a:p>
            <a:pPr algn="ctr"/>
            <a:r>
              <a:rPr lang="ru-RU" dirty="0">
                <a:solidFill>
                  <a:srgbClr val="FF0000"/>
                </a:solidFill>
              </a:rPr>
              <a:t>Лекция 3</a:t>
            </a:r>
            <a:endParaRPr lang="ru-KZ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28A1173-80ED-4D1B-B87F-0BE145D601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1191" y="2317645"/>
            <a:ext cx="10993546" cy="590321"/>
          </a:xfrm>
        </p:spPr>
        <p:txBody>
          <a:bodyPr/>
          <a:lstStyle/>
          <a:p>
            <a:pPr algn="ctr"/>
            <a:r>
              <a:rPr lang="ru-RU" sz="1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Описание процесса формулировки темы и постановки научной проблемы</a:t>
            </a:r>
            <a:endParaRPr lang="ru-KZ" dirty="0">
              <a:solidFill>
                <a:srgbClr val="00206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59CBA81-A2E7-4BEC-6D4B-25193E937DB1}"/>
              </a:ext>
            </a:extLst>
          </p:cNvPr>
          <p:cNvSpPr txBox="1"/>
          <p:nvPr/>
        </p:nvSpPr>
        <p:spPr>
          <a:xfrm>
            <a:off x="6951133" y="4961467"/>
            <a:ext cx="4216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solidFill>
                  <a:srgbClr val="FFC000"/>
                </a:solidFill>
              </a:rPr>
              <a:t>PhD, </a:t>
            </a:r>
            <a:r>
              <a:rPr lang="kk-KZ" sz="2000" dirty="0">
                <a:solidFill>
                  <a:srgbClr val="FFC000"/>
                </a:solidFill>
              </a:rPr>
              <a:t>и</a:t>
            </a:r>
            <a:r>
              <a:rPr lang="ru-RU" sz="2000" dirty="0">
                <a:solidFill>
                  <a:srgbClr val="FFC000"/>
                </a:solidFill>
              </a:rPr>
              <a:t>.о. доцента – </a:t>
            </a:r>
            <a:r>
              <a:rPr lang="ru-RU" sz="2000" dirty="0" err="1">
                <a:solidFill>
                  <a:srgbClr val="FFC000"/>
                </a:solidFill>
              </a:rPr>
              <a:t>Карюкин</a:t>
            </a:r>
            <a:r>
              <a:rPr lang="ru-RU" sz="2000" dirty="0">
                <a:solidFill>
                  <a:srgbClr val="FFC000"/>
                </a:solidFill>
              </a:rPr>
              <a:t> В.И.</a:t>
            </a:r>
            <a:endParaRPr lang="ru-KZ" sz="20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09881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C52046-EDF0-44EF-A938-EEC74694E2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References</a:t>
            </a:r>
            <a:endParaRPr lang="ru-KZ" dirty="0">
              <a:solidFill>
                <a:srgbClr val="FFC000"/>
              </a:solidFill>
            </a:endParaRP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BA06D8F7-080B-44F8-8138-95CE997126E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24639" y="2181225"/>
            <a:ext cx="5142721" cy="3678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06104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C74F2DA-0219-4EC2-8B64-CF955E4407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754111"/>
          </a:xfrm>
        </p:spPr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Формулировка темы</a:t>
            </a:r>
            <a:endParaRPr lang="ru-KZ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49CF462-2C76-4400-808A-23DD5770A0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Формулировка темы исследования и постановка научной проблемы являются одним из наиболее ответственных этапов научного поиска. От качества проработки данного шага зависит дальнейшая логика исследования, выбор методов и обоснованность полученных результатов.</a:t>
            </a:r>
          </a:p>
          <a:p>
            <a:r>
              <a:rPr lang="ru-RU" b="1" dirty="0"/>
              <a:t>Актуализация области исследования</a:t>
            </a:r>
          </a:p>
          <a:p>
            <a:r>
              <a:rPr lang="ru-RU" dirty="0"/>
              <a:t>На первом этапе важно определить общую область науки или практической деятельности, в рамках которой будет вестись исследование. Это достигается через анализ современного состояния выбранной сферы, выявление ключевых тенденций, противоречий и нерешённых вопросов. При этом учитываются как теоретические разработки, так и практические потребности общества или конкретной отрасли.</a:t>
            </a:r>
          </a:p>
        </p:txBody>
      </p:sp>
    </p:spTree>
    <p:extLst>
      <p:ext uri="{BB962C8B-B14F-4D97-AF65-F5344CB8AC3E}">
        <p14:creationId xmlns:p14="http://schemas.microsoft.com/office/powerpoint/2010/main" val="22847638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CC0E6E0-C61C-42E6-AE65-4AB77E10D2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779511"/>
          </a:xfrm>
        </p:spPr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Формулировка темы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8CF4A4B-C201-449F-86BC-EA6A765C8D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Определение исследовательской темы</a:t>
            </a:r>
          </a:p>
          <a:p>
            <a:r>
              <a:rPr lang="ru-RU" dirty="0"/>
              <a:t>Выбор темы предполагает конкретизацию области исследования и формулировку её в виде краткого, чёткого и содержательного выражения. Тема должна отражать сущность изучаемого явления, быть ограниченной по объёму, но при этом оставаться значимой для науки и практики. На данном этапе учитывается новизна формулировки, возможность практической реализации и наличие доступных источников и данных.</a:t>
            </a: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16094933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5A5680-D19C-4AC1-B6B8-E85FE225D8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64177"/>
          </a:xfrm>
        </p:spPr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Формулировка темы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69A8E43-8D85-486F-99D7-1F3EF19004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2600" y="1820333"/>
            <a:ext cx="11128207" cy="2451181"/>
          </a:xfrm>
        </p:spPr>
        <p:txBody>
          <a:bodyPr/>
          <a:lstStyle/>
          <a:p>
            <a:r>
              <a:rPr lang="ru-RU" b="1" dirty="0"/>
              <a:t>Постановка научной проблемы</a:t>
            </a:r>
          </a:p>
          <a:p>
            <a:r>
              <a:rPr lang="ru-RU" dirty="0"/>
              <a:t>Следующим шагом является переход от общей темы к выявлению научной проблемы. Научная проблема — это противоречие между существующими знаниями и практическими потребностями либо между различными точками зрения внутри научного сообщества. Её постановка требует критического анализа литературы, сопоставления разных теоретических подходов и выявления того, что пока остаётся </a:t>
            </a:r>
            <a:r>
              <a:rPr lang="ru-RU" dirty="0" err="1"/>
              <a:t>непрояснённым</a:t>
            </a:r>
            <a:r>
              <a:rPr lang="ru-RU" dirty="0"/>
              <a:t> или спорным.</a:t>
            </a:r>
          </a:p>
          <a:p>
            <a:endParaRPr lang="ru-KZ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D087BE4-80C6-4915-A652-9EEEE168E1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41171" y="3428999"/>
            <a:ext cx="6577375" cy="3310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10713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7DAB10B-B537-4B1D-9957-2E84718E29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21844"/>
          </a:xfrm>
        </p:spPr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Формулировка темы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48BA439-6062-48D8-BB6E-39F04804D8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099733"/>
            <a:ext cx="10961881" cy="3894666"/>
          </a:xfrm>
        </p:spPr>
        <p:txBody>
          <a:bodyPr>
            <a:normAutofit/>
          </a:bodyPr>
          <a:lstStyle/>
          <a:p>
            <a:r>
              <a:rPr lang="ru-RU" b="1" dirty="0"/>
              <a:t>Формулирование вопросов и гипотез</a:t>
            </a:r>
          </a:p>
          <a:p>
            <a:r>
              <a:rPr lang="ru-RU" dirty="0"/>
              <a:t>После выявления проблемы формулируются исследовательские вопросы, которые раскрывают её с разных сторон. Они служат логическим мостом к выдвижению гипотез, то есть предполагаемых ответов или объяснений, которые в ходе работы будут проверяться эмпирически или теоретически.</a:t>
            </a:r>
            <a:endParaRPr lang="en-US" dirty="0"/>
          </a:p>
          <a:p>
            <a:r>
              <a:rPr lang="ru-RU" b="1" dirty="0"/>
              <a:t>Обоснование значимости</a:t>
            </a:r>
          </a:p>
          <a:p>
            <a:r>
              <a:rPr lang="ru-RU" dirty="0"/>
              <a:t>На заключительном этапе формулировка темы и постановка научной проблемы должны сопровождаться аргументацией их научной и практической значимости. Здесь указывается, какую роль решение данной проблемы играет для развития теории, каким образом оно способствует решению практических задач и в чём заключается его новизна.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474272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066C20-8373-4E9F-88B6-35E0567127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Related works</a:t>
            </a:r>
            <a:endParaRPr lang="ru-KZ" dirty="0">
              <a:solidFill>
                <a:srgbClr val="FFC000"/>
              </a:solidFill>
            </a:endParaRP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739C9720-4740-4A47-8265-6427A0DA866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73177" y="2105025"/>
            <a:ext cx="5850908" cy="39915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18898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7B0C41A-E822-4D1E-8E7D-9C6EB9DB74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Related works</a:t>
            </a:r>
            <a:endParaRPr lang="ru-KZ" dirty="0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2D3AAC7F-CBB2-4727-8A62-85400F1AD83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61996" y="2377052"/>
            <a:ext cx="5068007" cy="3286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02356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B4D683-B76D-4431-AAD2-5D5BC10509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974244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Related works</a:t>
            </a:r>
            <a:endParaRPr lang="ru-KZ" dirty="0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82D391DF-483C-4301-939E-0C748DFB03A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23664" y="2376035"/>
            <a:ext cx="6344671" cy="3161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67791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2896380-ADB5-4A35-8EDE-C9FB0C0157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Related works</a:t>
            </a:r>
            <a:endParaRPr lang="ru-KZ" dirty="0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4E9AE2C6-E0E4-4708-9A68-85CADA683B0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09601" y="2348473"/>
            <a:ext cx="5172797" cy="3343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6958395"/>
      </p:ext>
    </p:extLst>
  </p:cSld>
  <p:clrMapOvr>
    <a:masterClrMapping/>
  </p:clrMapOvr>
</p:sld>
</file>

<file path=ppt/theme/theme1.xml><?xml version="1.0" encoding="utf-8"?>
<a:theme xmlns:a="http://schemas.openxmlformats.org/drawingml/2006/main" name="Дивиденд">
  <a:themeElements>
    <a:clrScheme name="Дивиденд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366658"/>
      </a:accent1>
      <a:accent2>
        <a:srgbClr val="8CB64A"/>
      </a:accent2>
      <a:accent3>
        <a:srgbClr val="88D5A9"/>
      </a:accent3>
      <a:accent4>
        <a:srgbClr val="969FA7"/>
      </a:accent4>
      <a:accent5>
        <a:srgbClr val="E8A844"/>
      </a:accent5>
      <a:accent6>
        <a:srgbClr val="A1561F"/>
      </a:accent6>
      <a:hlink>
        <a:srgbClr val="828282"/>
      </a:hlink>
      <a:folHlink>
        <a:srgbClr val="A5A5A5"/>
      </a:folHlink>
    </a:clrScheme>
    <a:fontScheme name="Дивиденд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Дивиденд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4BEC0EAF-CF86-4D49-B83B-56CC62D3CFF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TM03457464[[fn=Дивиденд]]</Template>
  <TotalTime>26</TotalTime>
  <Words>336</Words>
  <Application>Microsoft Office PowerPoint</Application>
  <PresentationFormat>Широкоэкранный</PresentationFormat>
  <Paragraphs>23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Corbel</vt:lpstr>
      <vt:lpstr>Gill Sans MT</vt:lpstr>
      <vt:lpstr>Times New Roman</vt:lpstr>
      <vt:lpstr>Wingdings 2</vt:lpstr>
      <vt:lpstr>Дивиденд</vt:lpstr>
      <vt:lpstr>Лекция 3</vt:lpstr>
      <vt:lpstr>Формулировка темы</vt:lpstr>
      <vt:lpstr>Формулировка темы</vt:lpstr>
      <vt:lpstr>Формулировка темы</vt:lpstr>
      <vt:lpstr>Формулировка темы</vt:lpstr>
      <vt:lpstr>Related works</vt:lpstr>
      <vt:lpstr>Related works</vt:lpstr>
      <vt:lpstr>Related works</vt:lpstr>
      <vt:lpstr>Related works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3</dc:title>
  <dc:creator>RTX2070_Super</dc:creator>
  <cp:lastModifiedBy>Владислав Карюкин</cp:lastModifiedBy>
  <cp:revision>4</cp:revision>
  <dcterms:created xsi:type="dcterms:W3CDTF">2025-09-29T10:20:12Z</dcterms:created>
  <dcterms:modified xsi:type="dcterms:W3CDTF">2025-10-05T13:30:32Z</dcterms:modified>
</cp:coreProperties>
</file>